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3"/>
  </p:notesMasterIdLst>
  <p:sldIdLst>
    <p:sldId id="256" r:id="rId2"/>
    <p:sldId id="257" r:id="rId3"/>
    <p:sldId id="259" r:id="rId4"/>
    <p:sldId id="264" r:id="rId5"/>
    <p:sldId id="260" r:id="rId6"/>
    <p:sldId id="263" r:id="rId7"/>
    <p:sldId id="269" r:id="rId8"/>
    <p:sldId id="268" r:id="rId9"/>
    <p:sldId id="267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5C3"/>
    <a:srgbClr val="C4A41E"/>
    <a:srgbClr val="3C8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33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!!!Work\Adv\!&#1050;&#1083;&#1080;&#1077;&#1085;&#1090;&#1099;\!!&#1040;&#1075;&#1077;&#1085;&#1090;&#1089;&#1090;&#1074;&#1072;\&#1057;&#1090;&#1077;&#1085;&#1076;\&#1053;&#1072;&#1083;&#1086;&#1075;&#1086;&#1074;&#1072;&#1103;\&#1053;&#1072;&#1083;&#1086;&#1075;&#1080;&#1082;&#1072;\&#1052;&#1077;&#1076;&#1080;&#1072;&#1087;&#1083;&#1072;&#1085;%20&#1053;&#1072;&#1083;&#1086;&#1075;&#1080;&#1082;&#1072;%20-%20&#1087;&#1072;&#1082;&#1077;&#1090;&#1099;%2007%20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Охват 18+, Ростовская область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Площадки!$B$1</c:f>
              <c:strCache>
                <c:ptCount val="1"/>
                <c:pt idx="0">
                  <c:v>Охват 18+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59-42D0-AF66-34B4378A78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59-42D0-AF66-34B4378A78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59-42D0-AF66-34B4378A78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59-42D0-AF66-34B4378A786A}"/>
              </c:ext>
            </c:extLst>
          </c:dPt>
          <c:dLbls>
            <c:dLbl>
              <c:idx val="0"/>
              <c:layout>
                <c:manualLayout>
                  <c:x val="3.0549030793670589E-2"/>
                  <c:y val="-0.10060217388559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9-42D0-AF66-34B4378A786A}"/>
                </c:ext>
              </c:extLst>
            </c:dLbl>
            <c:dLbl>
              <c:idx val="1"/>
              <c:layout>
                <c:manualLayout>
                  <c:x val="5.1282051282051176E-2"/>
                  <c:y val="-7.8277886497066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59-42D0-AF66-34B4378A786A}"/>
                </c:ext>
              </c:extLst>
            </c:dLbl>
            <c:dLbl>
              <c:idx val="2"/>
              <c:layout>
                <c:manualLayout>
                  <c:x val="1.2820512820512813E-2"/>
                  <c:y val="5.21852576647096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59-42D0-AF66-34B4378A786A}"/>
                </c:ext>
              </c:extLst>
            </c:dLbl>
            <c:dLbl>
              <c:idx val="3"/>
              <c:layout>
                <c:manualLayout>
                  <c:x val="-9.4337548474275973E-2"/>
                  <c:y val="-9.4058205762453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59-42D0-AF66-34B4378A78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Площадки!$A$2:$A$5</c:f>
              <c:strCache>
                <c:ptCount val="4"/>
                <c:pt idx="0">
                  <c:v>ВКонтакте</c:v>
                </c:pt>
                <c:pt idx="1">
                  <c:v>Одноклассники</c:v>
                </c:pt>
                <c:pt idx="2">
                  <c:v>Facebook &amp; Audience Network</c:v>
                </c:pt>
                <c:pt idx="3">
                  <c:v>Instagram</c:v>
                </c:pt>
              </c:strCache>
            </c:strRef>
          </c:cat>
          <c:val>
            <c:numRef>
              <c:f>Площадки!$B$2:$B$5</c:f>
              <c:numCache>
                <c:formatCode>#,##0</c:formatCode>
                <c:ptCount val="4"/>
                <c:pt idx="0">
                  <c:v>1020000</c:v>
                </c:pt>
                <c:pt idx="1">
                  <c:v>890000</c:v>
                </c:pt>
                <c:pt idx="2">
                  <c:v>510000</c:v>
                </c:pt>
                <c:pt idx="3">
                  <c:v>920000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F59-42D0-AF66-34B4378A7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FEEAD-08E8-4B82-A854-64C65D055CA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24B4-0B56-4FBB-932E-6697A7D3F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9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D24B4-0B56-4FBB-932E-6697A7D3FF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3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3CA3A96-B748-4BEE-A42D-D70AE91A6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636" y="373843"/>
            <a:ext cx="4951668" cy="16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50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3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13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3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93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1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5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8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2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06286"/>
            <a:ext cx="8596668" cy="62411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4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9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1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C4A4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5" name="Rectangle 27"/>
            <p:cNvSpPr/>
            <p:nvPr userDrawn="1"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41E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5C3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E85C3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 userDrawn="1"/>
          </p:nvSpPr>
          <p:spPr>
            <a:xfrm>
              <a:off x="0" y="3853543"/>
              <a:ext cx="538843" cy="3004457"/>
            </a:xfrm>
            <a:prstGeom prst="triangle">
              <a:avLst>
                <a:gd name="adj" fmla="val 0"/>
              </a:avLst>
            </a:prstGeom>
            <a:solidFill>
              <a:srgbClr val="3E85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1260512"/>
            <a:ext cx="8596668" cy="669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7CDB-38B8-4C3A-BCF4-FE9ADB2595E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7F169E-4660-4A0D-8AB3-092FFB09A0DE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BCDDE4-C982-48AF-AD30-5667E024881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4160" y="304800"/>
            <a:ext cx="2599198" cy="8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lang="ru-RU" sz="3600" b="0" i="0" kern="1200" smtClean="0">
          <a:solidFill>
            <a:srgbClr val="3E85C3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alogika.media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="" xmlns:a16="http://schemas.microsoft.com/office/drawing/2014/main" id="{2783C067-F8BF-4755-B516-8A0CD74CF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9">
            <a:extLst>
              <a:ext uri="{FF2B5EF4-FFF2-40B4-BE49-F238E27FC236}">
                <a16:creationId xmlns="" xmlns:a16="http://schemas.microsoft.com/office/drawing/2014/main" id="{2ED796EC-E7FF-46DB-B912-FB08BF12A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11">
            <a:extLst>
              <a:ext uri="{FF2B5EF4-FFF2-40B4-BE49-F238E27FC236}">
                <a16:creationId xmlns="" xmlns:a16="http://schemas.microsoft.com/office/drawing/2014/main" id="{549A2DAB-B431-487D-95AD-BB0FECB49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="" xmlns:a16="http://schemas.microsoft.com/office/drawing/2014/main" id="{0819F787-32B4-46A8-BC57-C6571BCEE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5">
            <a:extLst>
              <a:ext uri="{FF2B5EF4-FFF2-40B4-BE49-F238E27FC236}">
                <a16:creationId xmlns="" xmlns:a16="http://schemas.microsoft.com/office/drawing/2014/main" id="{C5ECDEE1-7093-418F-9CF5-24EEB115C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7">
            <a:extLst>
              <a:ext uri="{FF2B5EF4-FFF2-40B4-BE49-F238E27FC236}">
                <a16:creationId xmlns="" xmlns:a16="http://schemas.microsoft.com/office/drawing/2014/main" id="{045062AF-EB11-4651-BC4A-4DA21768D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4C3A12-711C-4055-8754-F237FF80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4000" dirty="0" err="1"/>
              <a:t>Медиакит</a:t>
            </a:r>
            <a:endParaRPr lang="ru-RU" sz="4000" dirty="0"/>
          </a:p>
          <a:p>
            <a:r>
              <a:rPr lang="en-US" dirty="0"/>
              <a:t>© </a:t>
            </a:r>
            <a:r>
              <a:rPr lang="ru-RU" dirty="0" smtClean="0"/>
              <a:t>ООО «Медиа-агентство </a:t>
            </a:r>
            <a:r>
              <a:rPr lang="ru-RU" dirty="0"/>
              <a:t>«Дон», </a:t>
            </a:r>
            <a:r>
              <a:rPr lang="ru-RU" dirty="0" smtClean="0"/>
              <a:t>г. Ростов-на-Дону</a:t>
            </a:r>
            <a:r>
              <a:rPr lang="ru-RU" dirty="0"/>
              <a:t>, </a:t>
            </a:r>
            <a:r>
              <a:rPr lang="ru-RU" dirty="0" smtClean="0"/>
              <a:t>2019-2021 гг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D0A233-4A31-4644-876D-B9389A919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21AF7EA-2F65-4766-967B-C927B3FC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8002" y="1480416"/>
            <a:ext cx="7525065" cy="25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1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FC00E0-297E-4431-84EB-8FDB747E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Информационно-рекламное размещение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FA839-3326-4A8F-9795-1B79F6ED6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51662"/>
            <a:ext cx="7346320" cy="41785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Баннеры на портале </a:t>
            </a:r>
            <a:r>
              <a:rPr lang="en-US" b="1" dirty="0" err="1"/>
              <a:t>nalogika.media</a:t>
            </a:r>
            <a:r>
              <a:rPr lang="en-US" b="1" dirty="0"/>
              <a:t> 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37A069A-F91A-4146-B2EA-4AECDF3FD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9" y="2522524"/>
            <a:ext cx="2646891" cy="31984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413D088-E8A9-4241-8CAB-04C4A7F9D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29" y="2522524"/>
            <a:ext cx="2646891" cy="31984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0B1BBF4-B81E-46E9-9F33-DC8D617E8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9" y="2522525"/>
            <a:ext cx="2646891" cy="31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8FC12A-46E5-4CB3-8A78-E68FAC72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73F37E-28EC-481E-A2BE-B4AC373E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Тел.: +7 </a:t>
            </a:r>
            <a:r>
              <a:rPr lang="ru-RU" dirty="0" smtClean="0"/>
              <a:t>(918) 555‑75-77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Тел.: </a:t>
            </a:r>
            <a:r>
              <a:rPr lang="ru-RU" dirty="0"/>
              <a:t>+7 </a:t>
            </a:r>
            <a:r>
              <a:rPr lang="ru-RU" dirty="0" smtClean="0"/>
              <a:t>(988) 890-33-34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mail: </a:t>
            </a:r>
            <a:r>
              <a:rPr lang="en-US" dirty="0" smtClean="0"/>
              <a:t>donmedia@yandex.ru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Адрес: 344006, г. Ростов-на-Дону, пр-т Соколова, 18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ООО «Медиа-агентство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«Дон», г. Ростов-на-Дону,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2019-2021 гг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52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5BB9A6-4529-40FA-A6F1-DEBC5495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011DEC-9BA7-41B0-8CAB-2017FE82D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	 </a:t>
            </a:r>
            <a:r>
              <a:rPr lang="ru-RU" sz="2400" dirty="0"/>
              <a:t>«Налогика» —</a:t>
            </a:r>
            <a:r>
              <a:rPr lang="en-US" sz="2400" dirty="0"/>
              <a:t> </a:t>
            </a:r>
            <a:r>
              <a:rPr lang="ru-RU" sz="2400" dirty="0"/>
              <a:t>медиапроект </a:t>
            </a:r>
            <a:r>
              <a:rPr lang="ru-RU" sz="2400" dirty="0" smtClean="0"/>
              <a:t>об актуальных </a:t>
            </a:r>
            <a:r>
              <a:rPr lang="ru-RU" sz="2400" dirty="0"/>
              <a:t>событиях в </a:t>
            </a:r>
            <a:r>
              <a:rPr lang="ru-RU" sz="2400" dirty="0" smtClean="0"/>
              <a:t>сфере финансов и налогообложения</a:t>
            </a:r>
            <a:r>
              <a:rPr lang="ru-RU" sz="2400" dirty="0"/>
              <a:t>: новости законодательства, комментарии экспертов. </a:t>
            </a:r>
          </a:p>
          <a:p>
            <a:pPr marL="0" indent="0">
              <a:buNone/>
            </a:pPr>
            <a:r>
              <a:rPr lang="ru-RU" sz="2400" dirty="0"/>
              <a:t>	Целью реализации медиапроекта является формирование у российских граждан чувства «ответственного налогоплательщика», повышение их правовой </a:t>
            </a:r>
            <a:r>
              <a:rPr lang="ru-RU" sz="2400" dirty="0" smtClean="0"/>
              <a:t>культуры, финансовой </a:t>
            </a:r>
            <a:r>
              <a:rPr lang="ru-RU" sz="2400" dirty="0"/>
              <a:t>и налоговой грамотности.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48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313CD3-5418-4D96-A64B-84B07D4A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93BED19-7DB9-426C-8A9C-21806827BD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43042"/>
            <a:ext cx="4183062" cy="2716529"/>
          </a:xfrm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295ED5-6EDE-46FE-9EEE-AF5686768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Целевые </a:t>
            </a:r>
            <a:r>
              <a:rPr lang="ru-RU" dirty="0"/>
              <a:t>аудитории медиапроекта:</a:t>
            </a:r>
          </a:p>
          <a:p>
            <a:r>
              <a:rPr lang="ru-RU" dirty="0"/>
              <a:t>действующие налогоплательщики: граждане Российской Федерации, иностранные граждане и лица без гражданства, 18+;</a:t>
            </a:r>
          </a:p>
          <a:p>
            <a:r>
              <a:rPr lang="ru-RU" dirty="0"/>
              <a:t>будущие налогоплательщики: граждане Российской Федерации, иностранные граждане и лица без гражданства, 16+;</a:t>
            </a:r>
          </a:p>
          <a:p>
            <a:r>
              <a:rPr lang="ru-RU" dirty="0"/>
              <a:t>государственные и муниципальные гражданские служащие;</a:t>
            </a:r>
          </a:p>
          <a:p>
            <a:r>
              <a:rPr lang="ru-RU" dirty="0"/>
              <a:t>владельцы бизнесов, индивидуальные предприниматели, работники коммерческих и социально ориентированных некоммерческих организаций.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85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47560F-720B-4620-B3AD-9F59E19C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Медиапространство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EACDC864-8684-4CC2-98C8-8A6698E1CA9A}"/>
              </a:ext>
            </a:extLst>
          </p:cNvPr>
          <p:cNvGrpSpPr/>
          <p:nvPr/>
        </p:nvGrpSpPr>
        <p:grpSpPr>
          <a:xfrm>
            <a:off x="2423450" y="2513341"/>
            <a:ext cx="6101425" cy="3599266"/>
            <a:chOff x="980002" y="1802470"/>
            <a:chExt cx="7976465" cy="4705363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B6B87943-C66E-43BA-BB27-545C6E84D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002" y="1802470"/>
              <a:ext cx="7976465" cy="4705363"/>
            </a:xfrm>
            <a:prstGeom prst="rect">
              <a:avLst/>
            </a:prstGeom>
          </p:spPr>
        </p:pic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1A2D27B9-77F3-4CBF-BAC3-518B5B360E62}"/>
                </a:ext>
              </a:extLst>
            </p:cNvPr>
            <p:cNvGrpSpPr/>
            <p:nvPr/>
          </p:nvGrpSpPr>
          <p:grpSpPr>
            <a:xfrm>
              <a:off x="1204299" y="1930399"/>
              <a:ext cx="7542738" cy="4449505"/>
              <a:chOff x="1204299" y="1930399"/>
              <a:chExt cx="7542738" cy="4449505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="" xmlns:a16="http://schemas.microsoft.com/office/drawing/2014/main" id="{685166DD-3A3E-4E8D-8F9E-26FBD4DC73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7311"/>
              <a:stretch/>
            </p:blipFill>
            <p:spPr>
              <a:xfrm>
                <a:off x="2219673" y="2310006"/>
                <a:ext cx="5497124" cy="3557394"/>
              </a:xfrm>
              <a:prstGeom prst="rect">
                <a:avLst/>
              </a:prstGeom>
              <a:effectLst/>
            </p:spPr>
          </p:pic>
          <p:pic>
            <p:nvPicPr>
              <p:cNvPr id="7" name="Рисунок 6">
                <a:extLst>
                  <a:ext uri="{FF2B5EF4-FFF2-40B4-BE49-F238E27FC236}">
                    <a16:creationId xmlns="" xmlns:a16="http://schemas.microsoft.com/office/drawing/2014/main" id="{A653DFD3-2C09-49BB-9D0B-83B244FA6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299" y="1930399"/>
                <a:ext cx="7542738" cy="4449505"/>
              </a:xfrm>
              <a:prstGeom prst="rect">
                <a:avLst/>
              </a:prstGeom>
            </p:spPr>
          </p:pic>
        </p:grp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4844C6BE-D776-435B-A154-B0BC4B19B1BF}"/>
              </a:ext>
            </a:extLst>
          </p:cNvPr>
          <p:cNvGrpSpPr/>
          <p:nvPr/>
        </p:nvGrpSpPr>
        <p:grpSpPr>
          <a:xfrm>
            <a:off x="2263833" y="3484299"/>
            <a:ext cx="1895353" cy="3054806"/>
            <a:chOff x="452438" y="4038600"/>
            <a:chExt cx="2408237" cy="3881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4">
              <a:extLst>
                <a:ext uri="{FF2B5EF4-FFF2-40B4-BE49-F238E27FC236}">
                  <a16:creationId xmlns="" xmlns:a16="http://schemas.microsoft.com/office/drawing/2014/main" id="{95ED1C2A-9AB5-4AFE-96CD-733A30EF8C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2438" y="4038600"/>
              <a:ext cx="2408237" cy="3881438"/>
              <a:chOff x="285" y="2544"/>
              <a:chExt cx="1517" cy="2445"/>
            </a:xfrm>
          </p:grpSpPr>
          <p:sp>
            <p:nvSpPr>
              <p:cNvPr id="11" name="AutoShape 3">
                <a:extLst>
                  <a:ext uri="{FF2B5EF4-FFF2-40B4-BE49-F238E27FC236}">
                    <a16:creationId xmlns="" xmlns:a16="http://schemas.microsoft.com/office/drawing/2014/main" id="{F19FB6B5-95DF-4605-A1A9-169B186A48F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5" y="2544"/>
                <a:ext cx="1517" cy="2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="" xmlns:a16="http://schemas.microsoft.com/office/drawing/2014/main" id="{54E44B46-0629-46EF-ADE3-EC9BCB1A9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" y="2556"/>
                <a:ext cx="1137" cy="2434"/>
              </a:xfrm>
              <a:custGeom>
                <a:avLst/>
                <a:gdLst>
                  <a:gd name="T0" fmla="*/ 1431 w 1491"/>
                  <a:gd name="T1" fmla="*/ 63 h 3192"/>
                  <a:gd name="T2" fmla="*/ 1282 w 1491"/>
                  <a:gd name="T3" fmla="*/ 0 h 3192"/>
                  <a:gd name="T4" fmla="*/ 209 w 1491"/>
                  <a:gd name="T5" fmla="*/ 0 h 3192"/>
                  <a:gd name="T6" fmla="*/ 0 w 1491"/>
                  <a:gd name="T7" fmla="*/ 209 h 3192"/>
                  <a:gd name="T8" fmla="*/ 0 w 1491"/>
                  <a:gd name="T9" fmla="*/ 2984 h 3192"/>
                  <a:gd name="T10" fmla="*/ 208 w 1491"/>
                  <a:gd name="T11" fmla="*/ 3192 h 3192"/>
                  <a:gd name="T12" fmla="*/ 1282 w 1491"/>
                  <a:gd name="T13" fmla="*/ 3192 h 3192"/>
                  <a:gd name="T14" fmla="*/ 1409 w 1491"/>
                  <a:gd name="T15" fmla="*/ 3149 h 3192"/>
                  <a:gd name="T16" fmla="*/ 1432 w 1491"/>
                  <a:gd name="T17" fmla="*/ 3130 h 3192"/>
                  <a:gd name="T18" fmla="*/ 1491 w 1491"/>
                  <a:gd name="T19" fmla="*/ 2984 h 3192"/>
                  <a:gd name="T20" fmla="*/ 1491 w 1491"/>
                  <a:gd name="T21" fmla="*/ 209 h 3192"/>
                  <a:gd name="T22" fmla="*/ 1468 w 1491"/>
                  <a:gd name="T23" fmla="*/ 114 h 3192"/>
                  <a:gd name="T24" fmla="*/ 1431 w 1491"/>
                  <a:gd name="T25" fmla="*/ 63 h 3192"/>
                  <a:gd name="T26" fmla="*/ 1404 w 1491"/>
                  <a:gd name="T27" fmla="*/ 2748 h 3192"/>
                  <a:gd name="T28" fmla="*/ 1393 w 1491"/>
                  <a:gd name="T29" fmla="*/ 2759 h 3192"/>
                  <a:gd name="T30" fmla="*/ 97 w 1491"/>
                  <a:gd name="T31" fmla="*/ 2759 h 3192"/>
                  <a:gd name="T32" fmla="*/ 87 w 1491"/>
                  <a:gd name="T33" fmla="*/ 2748 h 3192"/>
                  <a:gd name="T34" fmla="*/ 87 w 1491"/>
                  <a:gd name="T35" fmla="*/ 447 h 3192"/>
                  <a:gd name="T36" fmla="*/ 97 w 1491"/>
                  <a:gd name="T37" fmla="*/ 438 h 3192"/>
                  <a:gd name="T38" fmla="*/ 1393 w 1491"/>
                  <a:gd name="T39" fmla="*/ 438 h 3192"/>
                  <a:gd name="T40" fmla="*/ 1404 w 1491"/>
                  <a:gd name="T41" fmla="*/ 447 h 3192"/>
                  <a:gd name="T42" fmla="*/ 1404 w 1491"/>
                  <a:gd name="T43" fmla="*/ 2748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1" h="3192">
                    <a:moveTo>
                      <a:pt x="1431" y="63"/>
                    </a:moveTo>
                    <a:cubicBezTo>
                      <a:pt x="1393" y="24"/>
                      <a:pt x="1340" y="0"/>
                      <a:pt x="1282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93" y="0"/>
                      <a:pt x="0" y="94"/>
                      <a:pt x="0" y="209"/>
                    </a:cubicBezTo>
                    <a:cubicBezTo>
                      <a:pt x="0" y="2984"/>
                      <a:pt x="0" y="2984"/>
                      <a:pt x="0" y="2984"/>
                    </a:cubicBezTo>
                    <a:cubicBezTo>
                      <a:pt x="0" y="3099"/>
                      <a:pt x="93" y="3192"/>
                      <a:pt x="208" y="3192"/>
                    </a:cubicBezTo>
                    <a:cubicBezTo>
                      <a:pt x="1282" y="3192"/>
                      <a:pt x="1282" y="3192"/>
                      <a:pt x="1282" y="3192"/>
                    </a:cubicBezTo>
                    <a:cubicBezTo>
                      <a:pt x="1330" y="3192"/>
                      <a:pt x="1374" y="3176"/>
                      <a:pt x="1409" y="3149"/>
                    </a:cubicBezTo>
                    <a:cubicBezTo>
                      <a:pt x="1417" y="3143"/>
                      <a:pt x="1425" y="3137"/>
                      <a:pt x="1432" y="3130"/>
                    </a:cubicBezTo>
                    <a:cubicBezTo>
                      <a:pt x="1468" y="3092"/>
                      <a:pt x="1491" y="3040"/>
                      <a:pt x="1491" y="2984"/>
                    </a:cubicBezTo>
                    <a:cubicBezTo>
                      <a:pt x="1491" y="209"/>
                      <a:pt x="1491" y="209"/>
                      <a:pt x="1491" y="209"/>
                    </a:cubicBezTo>
                    <a:cubicBezTo>
                      <a:pt x="1491" y="175"/>
                      <a:pt x="1481" y="143"/>
                      <a:pt x="1468" y="114"/>
                    </a:cubicBezTo>
                    <a:cubicBezTo>
                      <a:pt x="1460" y="95"/>
                      <a:pt x="1431" y="63"/>
                      <a:pt x="1431" y="63"/>
                    </a:cubicBezTo>
                    <a:moveTo>
                      <a:pt x="1404" y="2748"/>
                    </a:moveTo>
                    <a:cubicBezTo>
                      <a:pt x="1404" y="2754"/>
                      <a:pt x="1399" y="2759"/>
                      <a:pt x="1393" y="2759"/>
                    </a:cubicBezTo>
                    <a:cubicBezTo>
                      <a:pt x="97" y="2759"/>
                      <a:pt x="97" y="2759"/>
                      <a:pt x="97" y="2759"/>
                    </a:cubicBezTo>
                    <a:cubicBezTo>
                      <a:pt x="91" y="2759"/>
                      <a:pt x="87" y="2754"/>
                      <a:pt x="87" y="2748"/>
                    </a:cubicBezTo>
                    <a:cubicBezTo>
                      <a:pt x="87" y="447"/>
                      <a:pt x="87" y="447"/>
                      <a:pt x="87" y="447"/>
                    </a:cubicBezTo>
                    <a:cubicBezTo>
                      <a:pt x="87" y="442"/>
                      <a:pt x="91" y="438"/>
                      <a:pt x="97" y="438"/>
                    </a:cubicBezTo>
                    <a:cubicBezTo>
                      <a:pt x="1393" y="438"/>
                      <a:pt x="1393" y="438"/>
                      <a:pt x="1393" y="438"/>
                    </a:cubicBezTo>
                    <a:cubicBezTo>
                      <a:pt x="1399" y="438"/>
                      <a:pt x="1404" y="442"/>
                      <a:pt x="1404" y="447"/>
                    </a:cubicBezTo>
                    <a:lnTo>
                      <a:pt x="1404" y="2748"/>
                    </a:lnTo>
                    <a:close/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Oval 5">
                <a:extLst>
                  <a:ext uri="{FF2B5EF4-FFF2-40B4-BE49-F238E27FC236}">
                    <a16:creationId xmlns="" xmlns:a16="http://schemas.microsoft.com/office/drawing/2014/main" id="{C1E06025-BC16-43EF-85F0-3D488DC49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" y="4730"/>
                <a:ext cx="186" cy="185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6" name="Picture 2" descr="https://dl3.pushbulletusercontent.com/J12qANQWpkXGKr2djCJinZOPw4aVe9V4/asset.PNG">
              <a:extLst>
                <a:ext uri="{FF2B5EF4-FFF2-40B4-BE49-F238E27FC236}">
                  <a16:creationId xmlns="" xmlns:a16="http://schemas.microsoft.com/office/drawing/2014/main" id="{B9216842-0C3A-4C56-BFCF-49D357640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48" y="4580286"/>
              <a:ext cx="1592965" cy="283310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A185BF0-7B41-42EB-8406-8D9E500537B0}"/>
              </a:ext>
            </a:extLst>
          </p:cNvPr>
          <p:cNvSpPr/>
          <p:nvPr/>
        </p:nvSpPr>
        <p:spPr>
          <a:xfrm>
            <a:off x="677334" y="2046153"/>
            <a:ext cx="638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охватывает мобильную и десктопную платформы.</a:t>
            </a:r>
          </a:p>
        </p:txBody>
      </p:sp>
    </p:spTree>
    <p:extLst>
      <p:ext uri="{BB962C8B-B14F-4D97-AF65-F5344CB8AC3E}">
        <p14:creationId xmlns:p14="http://schemas.microsoft.com/office/powerpoint/2010/main" val="390904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99095C-A966-46C1-A8E0-1CD0933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Медиапространство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2007567-475D-4305-826D-84D9C406A9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9" y="2231739"/>
            <a:ext cx="1288731" cy="1278503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92339F35-2DC7-4AE7-9168-269184CA83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55" y="3811579"/>
            <a:ext cx="783338" cy="798578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2646196-63E6-42A5-AF72-F28B676BA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7" y="2372497"/>
            <a:ext cx="1155876" cy="11377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5D682C4-DB7B-4188-80CE-E53CBFE5F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18" y="3429000"/>
            <a:ext cx="1091521" cy="1099917"/>
          </a:xfrm>
          <a:prstGeom prst="rect">
            <a:avLst/>
          </a:prstGeom>
        </p:spPr>
      </p:pic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C6B4094B-2E5C-401F-B523-0468F1EDEC1C}"/>
              </a:ext>
            </a:extLst>
          </p:cNvPr>
          <p:cNvSpPr txBox="1">
            <a:spLocks/>
          </p:cNvSpPr>
          <p:nvPr/>
        </p:nvSpPr>
        <p:spPr>
          <a:xfrm>
            <a:off x="4802909" y="2160589"/>
            <a:ext cx="457897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«</a:t>
            </a:r>
            <a:r>
              <a:rPr lang="ru-RU" dirty="0" err="1"/>
              <a:t>Налогика</a:t>
            </a:r>
            <a:r>
              <a:rPr lang="ru-RU" dirty="0"/>
              <a:t>» транслирует актуальный контент в крупнейших российских и международных социальных сетях и </a:t>
            </a:r>
            <a:r>
              <a:rPr lang="ru-RU" dirty="0" err="1"/>
              <a:t>медиаплатформах</a:t>
            </a:r>
            <a:r>
              <a:rPr lang="ru-RU" dirty="0"/>
              <a:t> с огромным охватом аудитории: </a:t>
            </a:r>
            <a:r>
              <a:rPr lang="ru-RU" dirty="0" err="1"/>
              <a:t>ВКонтакте</a:t>
            </a:r>
            <a:r>
              <a:rPr lang="ru-RU" dirty="0"/>
              <a:t>, </a:t>
            </a:r>
            <a:r>
              <a:rPr lang="en-US" dirty="0"/>
              <a:t>Facebook, </a:t>
            </a:r>
            <a:r>
              <a:rPr lang="ru-RU" dirty="0"/>
              <a:t>Одноклассники, </a:t>
            </a:r>
            <a:r>
              <a:rPr lang="en-US" dirty="0"/>
              <a:t>Instagram,</a:t>
            </a:r>
            <a:r>
              <a:rPr lang="ru-RU" dirty="0"/>
              <a:t> </a:t>
            </a:r>
            <a:r>
              <a:rPr lang="en-US" dirty="0"/>
              <a:t>Twitter,</a:t>
            </a:r>
            <a:r>
              <a:rPr lang="ru-RU" dirty="0"/>
              <a:t> </a:t>
            </a:r>
            <a:r>
              <a:rPr lang="en-US" dirty="0"/>
              <a:t>YouTube, Telegram.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Действует информационный портал </a:t>
            </a:r>
            <a:r>
              <a:rPr lang="en-US" dirty="0">
                <a:hlinkClick r:id="rId6"/>
              </a:rPr>
              <a:t>www.nalogika.media</a:t>
            </a:r>
            <a:r>
              <a:rPr lang="en-US" dirty="0"/>
              <a:t> </a:t>
            </a:r>
            <a:r>
              <a:rPr lang="ru-RU" dirty="0"/>
              <a:t>и тематический канал на сервисе рекомендательного контента </a:t>
            </a:r>
            <a:r>
              <a:rPr lang="ru-RU" dirty="0" err="1"/>
              <a:t>Яндекс.Дзен</a:t>
            </a:r>
            <a:r>
              <a:rPr lang="ru-RU" dirty="0"/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F58A42D-204E-4B7A-9333-899443105C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9" y="4212772"/>
            <a:ext cx="881241" cy="8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0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899FC9-B043-429D-AC1F-F21C3DAA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Медиапространство</a:t>
            </a:r>
            <a:r>
              <a:rPr lang="ru-RU" dirty="0" smtClean="0"/>
              <a:t> (Ростовская область)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D3941F89-209F-411E-99DF-AEE33985F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99700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69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FC00E0-297E-4431-84EB-8FDB747E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Информационно-рекламное размещение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FA839-3326-4A8F-9795-1B79F6ED6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002647"/>
            <a:ext cx="8596668" cy="388077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Партнёрские информационно-рекламные пакеты</a:t>
            </a: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0A05884F-1BC4-44A6-9E2D-3849F9412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90666"/>
              </p:ext>
            </p:extLst>
          </p:nvPr>
        </p:nvGraphicFramePr>
        <p:xfrm>
          <a:off x="756456" y="2477193"/>
          <a:ext cx="8517545" cy="341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646">
                  <a:extLst>
                    <a:ext uri="{9D8B030D-6E8A-4147-A177-3AD203B41FA5}">
                      <a16:colId xmlns="" xmlns:a16="http://schemas.microsoft.com/office/drawing/2014/main" val="4087084714"/>
                    </a:ext>
                  </a:extLst>
                </a:gridCol>
                <a:gridCol w="1197033">
                  <a:extLst>
                    <a:ext uri="{9D8B030D-6E8A-4147-A177-3AD203B41FA5}">
                      <a16:colId xmlns="" xmlns:a16="http://schemas.microsoft.com/office/drawing/2014/main" val="1095301733"/>
                    </a:ext>
                  </a:extLst>
                </a:gridCol>
                <a:gridCol w="1080654">
                  <a:extLst>
                    <a:ext uri="{9D8B030D-6E8A-4147-A177-3AD203B41FA5}">
                      <a16:colId xmlns="" xmlns:a16="http://schemas.microsoft.com/office/drawing/2014/main" val="390848861"/>
                    </a:ext>
                  </a:extLst>
                </a:gridCol>
                <a:gridCol w="1130531">
                  <a:extLst>
                    <a:ext uri="{9D8B030D-6E8A-4147-A177-3AD203B41FA5}">
                      <a16:colId xmlns="" xmlns:a16="http://schemas.microsoft.com/office/drawing/2014/main" val="2605503517"/>
                    </a:ext>
                  </a:extLst>
                </a:gridCol>
                <a:gridCol w="1088967">
                  <a:extLst>
                    <a:ext uri="{9D8B030D-6E8A-4147-A177-3AD203B41FA5}">
                      <a16:colId xmlns="" xmlns:a16="http://schemas.microsoft.com/office/drawing/2014/main" val="1845481705"/>
                    </a:ext>
                  </a:extLst>
                </a:gridCol>
                <a:gridCol w="1052714">
                  <a:extLst>
                    <a:ext uri="{9D8B030D-6E8A-4147-A177-3AD203B41FA5}">
                      <a16:colId xmlns="" xmlns:a16="http://schemas.microsoft.com/office/drawing/2014/main" val="2797280870"/>
                    </a:ext>
                  </a:extLst>
                </a:gridCol>
              </a:tblGrid>
              <a:tr h="46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 panose="020B0604020202020204" pitchFamily="34" charset="0"/>
                        </a:rPr>
                        <a:t>Информационный партнер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 panose="020B0604020202020204" pitchFamily="34" charset="0"/>
                        </a:rPr>
                        <a:t>Спонсор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Партнер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 panose="020B0604020202020204" pitchFamily="34" charset="0"/>
                        </a:rPr>
                        <a:t>Официальный партнер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Генеральный партнер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46269748"/>
                  </a:ext>
                </a:extLst>
              </a:tr>
              <a:tr h="3361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Статус партнера медиа-проекта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nalogika.media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 (специальный раздел)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7930608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Динамическое размещение баннера на портале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nalogika.media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336*280 или 728*90, 1 нед.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336*280 или 728*90, 2 нед.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336*280 или 728*90, 3 нед.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100%*90,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нед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566117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Брендирование цитируемых материалов, активная гиперссылка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0284722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Размещение новости/пресс-релиза на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nalogika.media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до 1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вых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до 2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вых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до 3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вых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до 4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вых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27495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Пост в социальных сетях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до 1 вых.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до 2 вых.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до 3 вых.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до 4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вых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3525298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Промо-пост в социальных сетях (брендированная публикация с рекламным продвижением)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кол-во: до 1 ед.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период: 1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нед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охват: не менее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50 000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кол-во: до 2 ед.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период: 2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нед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охват: не менее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100 000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кол-во: до 3 ед.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период: 3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нед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охват: не менее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150 000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кол-во: до 4 ед.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период: 4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нед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охват: не менее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200 000 чел.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2847925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Статус генерального партнера медиа-проекта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nalogika.media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 (сквозное размещение: сайт, соцсети)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8946092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Стоимость,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дог.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50 000 </a:t>
                      </a:r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₽/месяц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100 000 </a:t>
                      </a:r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₽/месяц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150 000 </a:t>
                      </a:r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₽/месяц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200 000 </a:t>
                      </a:r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₽/месяц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41118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17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FC00E0-297E-4431-84EB-8FDB747E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Информационно-рекламное размещение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FA839-3326-4A8F-9795-1B79F6ED6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002647"/>
            <a:ext cx="8596668" cy="388077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Прайс-лист на дополнительные услуги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3F175367-0394-4967-A939-8815C269C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73845"/>
              </p:ext>
            </p:extLst>
          </p:nvPr>
        </p:nvGraphicFramePr>
        <p:xfrm>
          <a:off x="718782" y="2486485"/>
          <a:ext cx="5977719" cy="188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6169">
                  <a:extLst>
                    <a:ext uri="{9D8B030D-6E8A-4147-A177-3AD203B41FA5}">
                      <a16:colId xmlns="" xmlns:a16="http://schemas.microsoft.com/office/drawing/2014/main" val="4087084714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1095301733"/>
                    </a:ext>
                  </a:extLst>
                </a:gridCol>
              </a:tblGrid>
              <a:tr h="4411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услуги, изготовление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69748"/>
                  </a:ext>
                </a:extLst>
              </a:tr>
              <a:tr h="19460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Изготовление статического баннера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jpg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gif</a:t>
                      </a: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0 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3793060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Изготовление иллюстраций для промо-постов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0 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156611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Подготовка новости, пресс-релиза, рекламной публикации, промо-поста.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0 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702847221"/>
                  </a:ext>
                </a:extLst>
              </a:tr>
              <a:tr h="17555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Изготовление баннера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HTML5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3 000 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992749520"/>
                  </a:ext>
                </a:extLst>
              </a:tr>
              <a:tr h="17555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Изготовление рекламного видеоролика, 30-60 сек.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дог.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836770428"/>
                  </a:ext>
                </a:extLst>
              </a:tr>
              <a:tr h="17555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Изготовление информационно-презентационного видеоролика, до 5 мин.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дог.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071157887"/>
                  </a:ext>
                </a:extLst>
              </a:tr>
              <a:tr h="17555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Изготовление видеосюжета, до 2 мин.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30 000 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59896895"/>
                  </a:ext>
                </a:extLst>
              </a:tr>
              <a:tr h="17555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Инфографика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дог.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59330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94C828AF-0D68-4310-9738-E995887C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73151"/>
              </p:ext>
            </p:extLst>
          </p:nvPr>
        </p:nvGraphicFramePr>
        <p:xfrm>
          <a:off x="718782" y="4572460"/>
          <a:ext cx="5977719" cy="8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6169">
                  <a:extLst>
                    <a:ext uri="{9D8B030D-6E8A-4147-A177-3AD203B41FA5}">
                      <a16:colId xmlns="" xmlns:a16="http://schemas.microsoft.com/office/drawing/2014/main" val="4087084714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1095301733"/>
                    </a:ext>
                  </a:extLst>
                </a:gridCol>
              </a:tblGrid>
              <a:tr h="4411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услуги, размещение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69748"/>
                  </a:ext>
                </a:extLst>
              </a:tr>
              <a:tr h="19460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Размещение видеосюжета, до 2 мин.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дог.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3793060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Размещение баннера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HTML5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дог.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15661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3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FC00E0-297E-4431-84EB-8FDB747E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Информационно-рекламное размещение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FA839-3326-4A8F-9795-1B79F6ED6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7346320" cy="41785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Примеры рекламных сообщений в социальных сетях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CFCACA-B563-4A09-A3F3-6AD55201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33" y="2578443"/>
            <a:ext cx="3018910" cy="292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6ECECF-0001-49E0-9098-3127DED7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676" y="2560214"/>
            <a:ext cx="1747838" cy="2962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8323874-7A62-413B-957B-A3F31BE2A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614" y="3958282"/>
            <a:ext cx="2130390" cy="2794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5D1F34-0B67-404B-9486-24302EBA8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037" y="3144356"/>
            <a:ext cx="3284323" cy="32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152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3E85C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!Налогика.potx" id="{A3A2BC3A-6378-4486-A1F1-FD2D12104AB1}" vid="{F8984915-5D1C-4A32-BA9E-0F25FA21811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!Налогика</Template>
  <TotalTime>17733</TotalTime>
  <Words>457</Words>
  <Application>Microsoft Office PowerPoint</Application>
  <PresentationFormat>Произвольный</PresentationFormat>
  <Paragraphs>130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</vt:lpstr>
      <vt:lpstr>Концепция</vt:lpstr>
      <vt:lpstr>Целевая аудитория</vt:lpstr>
      <vt:lpstr>Медиапространство</vt:lpstr>
      <vt:lpstr>Медиапространство</vt:lpstr>
      <vt:lpstr>Медиапространство (Ростовская область)</vt:lpstr>
      <vt:lpstr>Информационно-рекламное размещение</vt:lpstr>
      <vt:lpstr>Информационно-рекламное размещение</vt:lpstr>
      <vt:lpstr>Информационно-рекламное размещение</vt:lpstr>
      <vt:lpstr>Информационно-рекламное размещение</vt:lpstr>
      <vt:lpstr>Редакция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Бараев</dc:creator>
  <cp:lastModifiedBy>ТА Стенд</cp:lastModifiedBy>
  <cp:revision>53</cp:revision>
  <dcterms:created xsi:type="dcterms:W3CDTF">2019-07-01T23:06:40Z</dcterms:created>
  <dcterms:modified xsi:type="dcterms:W3CDTF">2021-03-22T12:13:44Z</dcterms:modified>
</cp:coreProperties>
</file>